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7"/>
  </p:notesMasterIdLst>
  <p:sldIdLst>
    <p:sldId id="270" r:id="rId2"/>
    <p:sldId id="271" r:id="rId3"/>
    <p:sldId id="274" r:id="rId4"/>
    <p:sldId id="272" r:id="rId5"/>
    <p:sldId id="273" r:id="rId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949A"/>
    <a:srgbClr val="FF3300"/>
    <a:srgbClr val="0000CC"/>
    <a:srgbClr val="FF9900"/>
    <a:srgbClr val="5469A2"/>
    <a:srgbClr val="294171"/>
    <a:srgbClr val="DDDDDD"/>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4" autoAdjust="0"/>
    <p:restoredTop sz="91016" autoAdjust="0"/>
  </p:normalViewPr>
  <p:slideViewPr>
    <p:cSldViewPr>
      <p:cViewPr>
        <p:scale>
          <a:sx n="75" d="100"/>
          <a:sy n="75" d="100"/>
        </p:scale>
        <p:origin x="-924" y="-52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2253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dirty="0"/>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8148FA9A-0A98-483A-AA82-A1BF6F06931D}"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Rectangle 4"/>
          <p:cNvSpPr>
            <a:spLocks noChangeArrowheads="1"/>
          </p:cNvSpPr>
          <p:nvPr/>
        </p:nvSpPr>
        <p:spPr bwMode="auto">
          <a:xfrm>
            <a:off x="0" y="1143000"/>
            <a:ext cx="9144000" cy="5715000"/>
          </a:xfrm>
          <a:prstGeom prst="rect">
            <a:avLst/>
          </a:prstGeom>
          <a:solidFill>
            <a:srgbClr val="5469A2"/>
          </a:solidFill>
          <a:ln w="9525">
            <a:noFill/>
            <a:miter lim="800000"/>
            <a:headEnd/>
            <a:tailEnd/>
          </a:ln>
          <a:effectLst/>
        </p:spPr>
        <p:txBody>
          <a:bodyPr wrap="none" anchor="ctr"/>
          <a:lstStyle/>
          <a:p>
            <a:pPr>
              <a:defRPr/>
            </a:pPr>
            <a:endParaRPr lang="en-US" dirty="0"/>
          </a:p>
        </p:txBody>
      </p:sp>
      <p:sp>
        <p:nvSpPr>
          <p:cNvPr id="6" name="Line 14"/>
          <p:cNvSpPr>
            <a:spLocks noChangeShapeType="1"/>
          </p:cNvSpPr>
          <p:nvPr/>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6276975" cy="476250"/>
          </a:xfrm>
        </p:spPr>
        <p:txBody>
          <a:bodyPr/>
          <a:lstStyle>
            <a:lvl1pPr>
              <a:defRPr sz="1800" b="1">
                <a:solidFill>
                  <a:schemeClr val="bg1"/>
                </a:solidFill>
              </a:defRPr>
            </a:lvl1pPr>
          </a:lstStyle>
          <a:p>
            <a:pPr>
              <a:defRPr/>
            </a:pPr>
            <a:endParaRPr lang="en-US" dirty="0"/>
          </a:p>
        </p:txBody>
      </p:sp>
      <p:sp>
        <p:nvSpPr>
          <p:cNvPr id="8" name="Rectangle 15"/>
          <p:cNvSpPr>
            <a:spLocks noGrp="1" noChangeArrowheads="1"/>
          </p:cNvSpPr>
          <p:nvPr>
            <p:ph type="ftr" sz="quarter" idx="11"/>
          </p:nvPr>
        </p:nvSpPr>
        <p:spPr>
          <a:xfrm>
            <a:off x="2333625" y="5067300"/>
            <a:ext cx="6276975" cy="419100"/>
          </a:xfrm>
        </p:spPr>
        <p:txBody>
          <a:bodyPr/>
          <a:lstStyle>
            <a:lvl1pPr algn="l">
              <a:defRPr sz="1800" b="1">
                <a:solidFill>
                  <a:schemeClr val="bg1"/>
                </a:solidFill>
              </a:defRPr>
            </a:lvl1pPr>
          </a:lstStyle>
          <a:p>
            <a:pPr>
              <a:defRPr/>
            </a:pP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D89EACFD-63E4-4444-97F7-EB8A009A4A4C}"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D9974CFF-9465-4A82-B476-CAAC3FE25879}"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B42C150D-4D53-4882-8FD7-C0CDC76C7DAC}"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554CE126-8534-4A55-8EF4-957B7169AE41}"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E26DCA2-7F5B-4C30-963D-FF1C016C34BA}"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4"/>
          <p:cNvSpPr>
            <a:spLocks noGrp="1" noChangeArrowheads="1"/>
          </p:cNvSpPr>
          <p:nvPr>
            <p:ph type="dt" sz="half" idx="12"/>
          </p:nvPr>
        </p:nvSpPr>
        <p:spPr>
          <a:ln/>
        </p:spPr>
        <p:txBody>
          <a:bodyPr/>
          <a:lstStyle>
            <a:lvl1pPr>
              <a:defRPr/>
            </a:lvl1pPr>
          </a:lstStyle>
          <a:p>
            <a:pPr>
              <a:defRPr/>
            </a:pP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3098645F-2FC9-4DB3-96A1-82E6BA3D4728}" type="slidenum">
              <a:rPr lang="en-US"/>
              <a:pPr>
                <a:defRPr/>
              </a:pPr>
              <a:t>‹#›</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4"/>
          <p:cNvSpPr>
            <a:spLocks noGrp="1" noChangeArrowheads="1"/>
          </p:cNvSpPr>
          <p:nvPr>
            <p:ph type="dt" sz="half" idx="12"/>
          </p:nvPr>
        </p:nvSpPr>
        <p:spPr>
          <a:ln/>
        </p:spPr>
        <p:txBody>
          <a:bodyPr/>
          <a:lstStyle>
            <a:lvl1pPr>
              <a:defRPr/>
            </a:lvl1pPr>
          </a:lstStyle>
          <a:p>
            <a:pPr>
              <a:defRPr/>
            </a:pP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A89BD310-5B71-479B-B012-68973F35DDA7}" type="slidenum">
              <a:rPr lang="en-US"/>
              <a:pPr>
                <a:defRPr/>
              </a:pPr>
              <a:t>‹#›</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4"/>
          <p:cNvSpPr>
            <a:spLocks noGrp="1" noChangeArrowheads="1"/>
          </p:cNvSpPr>
          <p:nvPr>
            <p:ph type="dt" sz="half" idx="12"/>
          </p:nvPr>
        </p:nvSpPr>
        <p:spPr>
          <a:ln/>
        </p:spPr>
        <p:txBody>
          <a:bodyPr/>
          <a:lstStyle>
            <a:lvl1pPr>
              <a:defRPr/>
            </a:lvl1pPr>
          </a:lstStyle>
          <a:p>
            <a:pPr>
              <a:defRPr/>
            </a:pP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6F22DEC0-DBB8-40E6-BE58-2A6AB44B33F2}" type="slidenum">
              <a:rPr lang="en-US"/>
              <a:pPr>
                <a:defRPr/>
              </a:pPr>
              <a:t>‹#›</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4"/>
          <p:cNvSpPr>
            <a:spLocks noGrp="1" noChangeArrowheads="1"/>
          </p:cNvSpPr>
          <p:nvPr>
            <p:ph type="dt" sz="half" idx="12"/>
          </p:nvPr>
        </p:nvSpPr>
        <p:spPr>
          <a:ln/>
        </p:spPr>
        <p:txBody>
          <a:bodyPr/>
          <a:lstStyle>
            <a:lvl1pPr>
              <a:defRPr/>
            </a:lvl1pPr>
          </a:lstStyle>
          <a:p>
            <a:pPr>
              <a:defRPr/>
            </a:pP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0171927-B040-4D5D-B7FC-4878171E9B5B}"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4"/>
          <p:cNvSpPr>
            <a:spLocks noGrp="1" noChangeArrowheads="1"/>
          </p:cNvSpPr>
          <p:nvPr>
            <p:ph type="dt" sz="half" idx="12"/>
          </p:nvPr>
        </p:nvSpPr>
        <p:spPr>
          <a:ln/>
        </p:spPr>
        <p:txBody>
          <a:bodyPr/>
          <a:lstStyle>
            <a:lvl1pPr>
              <a:defRPr/>
            </a:lvl1pPr>
          </a:lstStyle>
          <a:p>
            <a:pPr>
              <a:defRPr/>
            </a:pP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02E4416F-95FB-4117-A075-7167570B4ED8}"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4"/>
          <p:cNvSpPr>
            <a:spLocks noGrp="1" noChangeArrowheads="1"/>
          </p:cNvSpPr>
          <p:nvPr>
            <p:ph type="dt" sz="half" idx="12"/>
          </p:nvPr>
        </p:nvSpPr>
        <p:spPr>
          <a:ln/>
        </p:spPr>
        <p:txBody>
          <a:bodyPr/>
          <a:lstStyle>
            <a:lvl1pPr>
              <a:defRPr/>
            </a:lvl1pPr>
          </a:lstStyle>
          <a:p>
            <a:pPr>
              <a:defRPr/>
            </a:pP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2F1EF596-097A-4AF9-8FBE-2EE4C96BA08D}" type="slidenum">
              <a:rPr lang="en-US"/>
              <a:pPr>
                <a:defRPr/>
              </a:pPr>
              <a:t>‹#›</a:t>
            </a:fld>
            <a:endParaRPr lang="en-US" dirty="0"/>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dirty="0"/>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23561" name="Rectangle 9"/>
          <p:cNvSpPr>
            <a:spLocks noChangeArrowheads="1"/>
          </p:cNvSpPr>
          <p:nvPr/>
        </p:nvSpPr>
        <p:spPr bwMode="auto">
          <a:xfrm>
            <a:off x="0" y="0"/>
            <a:ext cx="9144000" cy="685800"/>
          </a:xfrm>
          <a:prstGeom prst="rect">
            <a:avLst/>
          </a:prstGeom>
          <a:solidFill>
            <a:srgbClr val="5469A2"/>
          </a:solidFill>
          <a:ln w="9525">
            <a:noFill/>
            <a:miter lim="800000"/>
            <a:headEnd/>
            <a:tailEnd/>
          </a:ln>
          <a:effectLst/>
        </p:spPr>
        <p:txBody>
          <a:bodyPr wrap="none" anchor="ctr"/>
          <a:lstStyle/>
          <a:p>
            <a:pPr>
              <a:defRPr/>
            </a:pPr>
            <a:endParaRPr lang="en-US" dirty="0"/>
          </a:p>
        </p:txBody>
      </p:sp>
      <p:sp>
        <p:nvSpPr>
          <p:cNvPr id="1031"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dirty="0"/>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F1C18BB5-F383-4894-8B0D-35DEDBD0FA68}" type="slidenum">
              <a:rPr lang="en-US" sz="1200"/>
              <a:pPr algn="ctr">
                <a:defRPr/>
              </a:pPr>
              <a:t>‹#›</a:t>
            </a:fld>
            <a:endParaRPr lang="en-US" sz="1200" dirty="0"/>
          </a:p>
        </p:txBody>
      </p:sp>
    </p:spTree>
  </p:cSld>
  <p:clrMap bg1="lt1" tx1="dk1" bg2="lt2" tx2="dk2" accent1="accent1" accent2="accent2" accent3="accent3" accent4="accent4" accent5="accent5" accent6="accent6" hlink="hlink" folHlink="folHlink"/>
  <p:sldLayoutIdLst>
    <p:sldLayoutId id="2147483840"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sldNum="0" hdr="0" ftr="0" dt="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TAC Meeting</a:t>
            </a:r>
          </a:p>
          <a:p>
            <a:r>
              <a:rPr lang="en-US" dirty="0" smtClean="0"/>
              <a:t>Feb. 2, 2012</a:t>
            </a:r>
            <a:endParaRPr lang="en-US" dirty="0" smtClean="0"/>
          </a:p>
        </p:txBody>
      </p:sp>
      <p:sp>
        <p:nvSpPr>
          <p:cNvPr id="3" name="Title 2"/>
          <p:cNvSpPr>
            <a:spLocks noGrp="1"/>
          </p:cNvSpPr>
          <p:nvPr>
            <p:ph type="ctrTitle"/>
          </p:nvPr>
        </p:nvSpPr>
        <p:spPr/>
        <p:txBody>
          <a:bodyPr/>
          <a:lstStyle/>
          <a:p>
            <a:r>
              <a:rPr lang="en-US" dirty="0" smtClean="0"/>
              <a:t>Updates to the 2012 Methodology for Determining Ancillary Service Requirements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Origin of Methodology Changes</a:t>
            </a:r>
            <a:endParaRPr lang="en-US" dirty="0"/>
          </a:p>
        </p:txBody>
      </p:sp>
      <p:sp>
        <p:nvSpPr>
          <p:cNvPr id="3" name="Content Placeholder 2"/>
          <p:cNvSpPr>
            <a:spLocks noGrp="1"/>
          </p:cNvSpPr>
          <p:nvPr>
            <p:ph idx="1"/>
          </p:nvPr>
        </p:nvSpPr>
        <p:spPr>
          <a:xfrm>
            <a:off x="457200" y="1600200"/>
            <a:ext cx="8229600" cy="4191000"/>
          </a:xfrm>
        </p:spPr>
        <p:txBody>
          <a:bodyPr/>
          <a:lstStyle/>
          <a:p>
            <a:r>
              <a:rPr lang="en-US" sz="2400" dirty="0" smtClean="0"/>
              <a:t>During discussions at PUCT and RDTF meetings, it was proposed that ERCOT reduce the amount of NSRS that is required by 500 MW and increase the amount of RRS that is required by 500 </a:t>
            </a:r>
            <a:r>
              <a:rPr lang="en-US" sz="2400" dirty="0" smtClean="0"/>
              <a:t>MW</a:t>
            </a:r>
          </a:p>
          <a:p>
            <a:endParaRPr lang="en-US" sz="2400" dirty="0" smtClean="0"/>
          </a:p>
          <a:p>
            <a:r>
              <a:rPr lang="en-US" sz="2400" dirty="0" smtClean="0"/>
              <a:t>In response to that proposal, an updated version of the </a:t>
            </a:r>
            <a:r>
              <a:rPr lang="en-US" sz="2400" i="1" dirty="0" smtClean="0"/>
              <a:t>ERCOT Methodologies for Determining Ancillary Service Requirements</a:t>
            </a:r>
            <a:r>
              <a:rPr lang="en-US" sz="2400" dirty="0" smtClean="0"/>
              <a:t> document </a:t>
            </a:r>
            <a:r>
              <a:rPr lang="en-US" sz="2400" dirty="0" smtClean="0"/>
              <a:t>was drafted to accomplish that 500 MW transfer between services</a:t>
            </a:r>
            <a:endParaRPr lang="en-US" sz="24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Responsive Reserve Service</a:t>
            </a:r>
            <a:endParaRPr lang="en-US" dirty="0"/>
          </a:p>
        </p:txBody>
      </p:sp>
      <p:sp>
        <p:nvSpPr>
          <p:cNvPr id="3" name="Content Placeholder 2"/>
          <p:cNvSpPr>
            <a:spLocks noGrp="1"/>
          </p:cNvSpPr>
          <p:nvPr>
            <p:ph idx="1"/>
          </p:nvPr>
        </p:nvSpPr>
        <p:spPr>
          <a:xfrm>
            <a:off x="457200" y="1219200"/>
            <a:ext cx="8229600" cy="4800600"/>
          </a:xfrm>
        </p:spPr>
        <p:txBody>
          <a:bodyPr/>
          <a:lstStyle/>
          <a:p>
            <a:r>
              <a:rPr lang="en-US" sz="2400" dirty="0" smtClean="0"/>
              <a:t>The changes to RRS are summarized as</a:t>
            </a:r>
            <a:r>
              <a:rPr lang="en-US" sz="2400" dirty="0" smtClean="0"/>
              <a:t>:</a:t>
            </a:r>
            <a:endParaRPr lang="en-US" sz="2400" dirty="0" smtClean="0"/>
          </a:p>
          <a:p>
            <a:pPr lvl="1"/>
            <a:r>
              <a:rPr lang="en-US" sz="2400" dirty="0" smtClean="0"/>
              <a:t>The minimum RRS requirement will change from 2300 MW to 2800 MW </a:t>
            </a:r>
          </a:p>
          <a:p>
            <a:pPr lvl="1"/>
            <a:r>
              <a:rPr lang="en-US" sz="2400" dirty="0" smtClean="0"/>
              <a:t>The RRS requirement will no longer consider the forecasted Reserve Discount Factor (RDF</a:t>
            </a:r>
            <a:r>
              <a:rPr lang="en-US" sz="2400" dirty="0" smtClean="0"/>
              <a:t>)</a:t>
            </a:r>
          </a:p>
          <a:p>
            <a:r>
              <a:rPr lang="en-US" sz="2400" dirty="0" smtClean="0"/>
              <a:t>The language in the document currently allows up to 50% of the requirement to be provided by Load Resources which are not Controllable Load Resources</a:t>
            </a:r>
          </a:p>
          <a:p>
            <a:pPr lvl="1"/>
            <a:r>
              <a:rPr lang="en-US" sz="2400" dirty="0" smtClean="0"/>
              <a:t>This value is left unchanged</a:t>
            </a:r>
          </a:p>
          <a:p>
            <a:pPr lvl="1"/>
            <a:r>
              <a:rPr lang="en-US" sz="2400" dirty="0" smtClean="0"/>
              <a:t>This cap is being discussed as part of NPRR 434</a:t>
            </a:r>
          </a:p>
          <a:p>
            <a:pPr lvl="1"/>
            <a:endParaRPr lang="en-US" sz="2400" dirty="0" smtClean="0"/>
          </a:p>
          <a:p>
            <a:pPr lvl="1"/>
            <a:endParaRPr lang="en-US" sz="2400" dirty="0" smtClean="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Non-Spin Reserve Service </a:t>
            </a:r>
            <a:endParaRPr lang="en-US" dirty="0"/>
          </a:p>
        </p:txBody>
      </p:sp>
      <p:sp>
        <p:nvSpPr>
          <p:cNvPr id="3" name="Content Placeholder 2"/>
          <p:cNvSpPr>
            <a:spLocks noGrp="1"/>
          </p:cNvSpPr>
          <p:nvPr>
            <p:ph idx="1"/>
          </p:nvPr>
        </p:nvSpPr>
        <p:spPr>
          <a:xfrm>
            <a:off x="457200" y="1143000"/>
            <a:ext cx="8229600" cy="4876800"/>
          </a:xfrm>
        </p:spPr>
        <p:txBody>
          <a:bodyPr/>
          <a:lstStyle/>
          <a:p>
            <a:r>
              <a:rPr lang="en-US" sz="2400" dirty="0" smtClean="0"/>
              <a:t>The changes to NSRS are summarized as:</a:t>
            </a:r>
          </a:p>
          <a:p>
            <a:pPr lvl="1"/>
            <a:r>
              <a:rPr lang="en-US" sz="2400" dirty="0" smtClean="0"/>
              <a:t>The NSRS calculation:</a:t>
            </a:r>
          </a:p>
          <a:p>
            <a:pPr algn="ctr">
              <a:buNone/>
            </a:pPr>
            <a:r>
              <a:rPr lang="en-US" sz="2400" b="1" i="1" dirty="0" smtClean="0"/>
              <a:t>Base NSRS Req. = 95</a:t>
            </a:r>
            <a:r>
              <a:rPr lang="en-US" sz="2400" b="1" i="1" baseline="30000" dirty="0" smtClean="0"/>
              <a:t>th</a:t>
            </a:r>
            <a:r>
              <a:rPr lang="en-US" sz="2400" b="1" i="1" dirty="0" smtClean="0"/>
              <a:t> Percentile of Net-Load Forecast Error – Avg. Reg. Up Req.</a:t>
            </a:r>
          </a:p>
          <a:p>
            <a:pPr algn="ctr">
              <a:buNone/>
            </a:pPr>
            <a:r>
              <a:rPr lang="en-US" sz="2400" b="0" dirty="0" smtClean="0"/>
              <a:t>becomes</a:t>
            </a:r>
          </a:p>
          <a:p>
            <a:pPr algn="ctr">
              <a:buNone/>
            </a:pPr>
            <a:r>
              <a:rPr lang="en-US" sz="2400" b="1" i="1" dirty="0" smtClean="0"/>
              <a:t>Base NSRS Req. = 95</a:t>
            </a:r>
            <a:r>
              <a:rPr lang="en-US" sz="2400" b="1" i="1" baseline="30000" dirty="0" smtClean="0"/>
              <a:t>th</a:t>
            </a:r>
            <a:r>
              <a:rPr lang="en-US" sz="2400" b="1" i="1" dirty="0" smtClean="0"/>
              <a:t> Percentile of Net-Load Forecast Error – Avg. Reg. Up Req</a:t>
            </a:r>
            <a:r>
              <a:rPr lang="en-US" sz="2400" i="1" dirty="0" smtClean="0"/>
              <a:t>.</a:t>
            </a:r>
            <a:r>
              <a:rPr lang="en-US" sz="2400" b="1" i="1" dirty="0" smtClean="0"/>
              <a:t> </a:t>
            </a:r>
            <a:r>
              <a:rPr lang="en-US" sz="2400" b="1" i="1" dirty="0" smtClean="0">
                <a:solidFill>
                  <a:srgbClr val="FF0000"/>
                </a:solidFill>
              </a:rPr>
              <a:t>– 500MW of RRS</a:t>
            </a:r>
            <a:endParaRPr lang="en-US" sz="2400" i="1" dirty="0" smtClean="0">
              <a:solidFill>
                <a:srgbClr val="FF0000"/>
              </a:solidFill>
            </a:endParaRPr>
          </a:p>
          <a:p>
            <a:pPr lvl="1"/>
            <a:r>
              <a:rPr lang="en-US" sz="2400" dirty="0" smtClean="0"/>
              <a:t>The cap for NSRS will decrease from 2000 MW to 1500 MW</a:t>
            </a:r>
          </a:p>
          <a:p>
            <a:pPr lvl="1"/>
            <a:r>
              <a:rPr lang="en-US" sz="2400" dirty="0" smtClean="0"/>
              <a:t>The floor for NSRS during on-peak hours (7-22) will now be equal to the single largest unit in ERCOT minus 500 </a:t>
            </a:r>
            <a:r>
              <a:rPr lang="en-US" sz="2400" dirty="0" smtClean="0"/>
              <a:t>MW (875 MW)</a:t>
            </a:r>
            <a:endParaRPr 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WMS and ROS Discussion</a:t>
            </a:r>
            <a:endParaRPr lang="en-US" dirty="0"/>
          </a:p>
        </p:txBody>
      </p:sp>
      <p:sp>
        <p:nvSpPr>
          <p:cNvPr id="3" name="Content Placeholder 2"/>
          <p:cNvSpPr>
            <a:spLocks noGrp="1"/>
          </p:cNvSpPr>
          <p:nvPr>
            <p:ph idx="1"/>
          </p:nvPr>
        </p:nvSpPr>
        <p:spPr>
          <a:xfrm>
            <a:off x="304800" y="685800"/>
            <a:ext cx="8610600" cy="5791200"/>
          </a:xfrm>
        </p:spPr>
        <p:txBody>
          <a:bodyPr/>
          <a:lstStyle/>
          <a:p>
            <a:r>
              <a:rPr lang="en-US" sz="2400" dirty="0" smtClean="0"/>
              <a:t>The floor for NSRS during On-peak hours was a main point of discussion during the WMS and ROS meetings</a:t>
            </a:r>
          </a:p>
          <a:p>
            <a:r>
              <a:rPr lang="en-US" sz="2400" dirty="0" smtClean="0"/>
              <a:t>WMS and ROS recommended that the ERCOT proposed methodology be accepted with the exception that the NSRS floor during On-Peak hours be removed</a:t>
            </a:r>
          </a:p>
          <a:p>
            <a:pPr lvl="1"/>
            <a:r>
              <a:rPr lang="en-US" sz="2400" dirty="0" smtClean="0"/>
              <a:t>This may result in the NSRS requirement being reduced by more than 500 MW</a:t>
            </a:r>
          </a:p>
          <a:p>
            <a:pPr lvl="1"/>
            <a:r>
              <a:rPr lang="en-US" sz="2400" dirty="0" smtClean="0"/>
              <a:t>The RRS requirement would still only increase by 500 MW, therefore reducing the total amount of reserves</a:t>
            </a:r>
          </a:p>
          <a:p>
            <a:r>
              <a:rPr lang="en-US" sz="2400" dirty="0" smtClean="0"/>
              <a:t>Removing the floor may result in ERCOT Operators procuring additional reserves through the DAM or a SASM</a:t>
            </a:r>
          </a:p>
          <a:p>
            <a:pPr lvl="1"/>
            <a:r>
              <a:rPr lang="en-US" sz="2400" dirty="0" smtClean="0"/>
              <a:t>This may lead to the NSRS requirements fluctuating from one day to the next</a:t>
            </a:r>
            <a:endParaRPr lang="en-US" sz="2400" dirty="0"/>
          </a:p>
        </p:txBody>
      </p:sp>
    </p:spTree>
  </p:cSld>
  <p:clrMapOvr>
    <a:masterClrMapping/>
  </p:clrMapOvr>
</p:sld>
</file>

<file path=ppt/theme/theme1.xml><?xml version="1.0" encoding="utf-8"?>
<a:theme xmlns:a="http://schemas.openxmlformats.org/drawingml/2006/main" name="ERVCOTtemplate">
  <a:themeElements>
    <a:clrScheme name="ERCOT Custom">
      <a:dk1>
        <a:srgbClr val="000000"/>
      </a:dk1>
      <a:lt1>
        <a:srgbClr val="FFFFFF"/>
      </a:lt1>
      <a:dk2>
        <a:srgbClr val="000000"/>
      </a:dk2>
      <a:lt2>
        <a:srgbClr val="808080"/>
      </a:lt2>
      <a:accent1>
        <a:srgbClr val="44969F"/>
      </a:accent1>
      <a:accent2>
        <a:srgbClr val="005390"/>
      </a:accent2>
      <a:accent3>
        <a:srgbClr val="92D050"/>
      </a:accent3>
      <a:accent4>
        <a:srgbClr val="7030A0"/>
      </a:accent4>
      <a:accent5>
        <a:srgbClr val="DAEDEF"/>
      </a:accent5>
      <a:accent6>
        <a:srgbClr val="2D2D8A"/>
      </a:accent6>
      <a:hlink>
        <a:srgbClr val="009999"/>
      </a:hlink>
      <a:folHlink>
        <a:srgbClr val="99CC00"/>
      </a:folHlink>
    </a:clrScheme>
    <a:fontScheme name="ERVCOTtemplat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RVCOT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RVCOT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RVCOT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RVCOT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RVCOT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RVCOT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RVCOT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RVCOT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RVCOT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RVCOT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RVCOT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RVCOT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5207</TotalTime>
  <Words>372</Words>
  <Application>Microsoft Office PowerPoint</Application>
  <PresentationFormat>On-screen Show (4:3)</PresentationFormat>
  <Paragraphs>30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ERVCOTtemplate</vt:lpstr>
      <vt:lpstr>Updates to the 2012 Methodology for Determining Ancillary Service Requirements</vt:lpstr>
      <vt:lpstr>Origin of Methodology Changes</vt:lpstr>
      <vt:lpstr>Responsive Reserve Service</vt:lpstr>
      <vt:lpstr>Non-Spin Reserve Service </vt:lpstr>
      <vt:lpstr>WMS and ROS Discussion</vt:lpstr>
    </vt:vector>
  </TitlesOfParts>
  <Company>ERCOT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Chad Thompson</dc:creator>
  <cp:lastModifiedBy>ERCOT</cp:lastModifiedBy>
  <cp:revision>412</cp:revision>
  <dcterms:created xsi:type="dcterms:W3CDTF">2008-01-22T14:43:34Z</dcterms:created>
  <dcterms:modified xsi:type="dcterms:W3CDTF">2012-01-23T21:31:08Z</dcterms:modified>
</cp:coreProperties>
</file>